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02" r:id="rId3"/>
    <p:sldId id="324" r:id="rId4"/>
    <p:sldId id="325" r:id="rId5"/>
    <p:sldId id="326" r:id="rId6"/>
    <p:sldId id="333" r:id="rId7"/>
    <p:sldId id="332" r:id="rId8"/>
    <p:sldId id="331" r:id="rId9"/>
    <p:sldId id="328" r:id="rId10"/>
    <p:sldId id="329" r:id="rId11"/>
    <p:sldId id="327" r:id="rId12"/>
    <p:sldId id="330" r:id="rId13"/>
    <p:sldId id="33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02"/>
            <p14:sldId id="324"/>
            <p14:sldId id="325"/>
            <p14:sldId id="326"/>
            <p14:sldId id="333"/>
            <p14:sldId id="332"/>
            <p14:sldId id="331"/>
            <p14:sldId id="328"/>
            <p14:sldId id="329"/>
            <p14:sldId id="327"/>
            <p14:sldId id="330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FF99"/>
    <a:srgbClr val="800000"/>
    <a:srgbClr val="FFFF00"/>
    <a:srgbClr val="CC0066"/>
    <a:srgbClr val="FF9900"/>
    <a:srgbClr val="00FF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vali.ru/pic/pictures/73/r_p_12761e1fa4ad01c73e4aa3859e4c8ed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6686" b="729"/>
          <a:stretch/>
        </p:blipFill>
        <p:spPr bwMode="auto">
          <a:xfrm>
            <a:off x="-1" y="0"/>
            <a:ext cx="9129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6"/>
            <a:ext cx="9144000" cy="1180313"/>
          </a:xfrm>
          <a:solidFill>
            <a:srgbClr val="800000">
              <a:alpha val="75000"/>
            </a:srgb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Начало правления Александра 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:</a:t>
            </a:r>
          </a:p>
          <a:p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внутренняя политика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Сергей\Downloads\003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7108" r="18994" b="42430"/>
          <a:stretch/>
        </p:blipFill>
        <p:spPr bwMode="auto">
          <a:xfrm>
            <a:off x="2123728" y="-6927"/>
            <a:ext cx="4724400" cy="57709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высшего образования</a:t>
            </a: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6368" y="453473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1802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0619" y="1177388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1803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6368" y="1879991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1804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6315" y="1541426"/>
            <a:ext cx="642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снование Виленского университета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62064" y="2234574"/>
            <a:ext cx="642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снование Казанского и Харьковского университетов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62064" y="808056"/>
            <a:ext cx="642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снование Дерптского (Тартуского) университета</a:t>
            </a:r>
            <a:endParaRPr lang="ru-RU" sz="2000" dirty="0"/>
          </a:p>
        </p:txBody>
      </p:sp>
      <p:pic>
        <p:nvPicPr>
          <p:cNvPr id="4098" name="Picture 2" descr="File:Tartu ylikooli peahoone 5.oktoo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218"/>
            <a:ext cx="3648000" cy="273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:GreatCourty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99218"/>
            <a:ext cx="3243000" cy="41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le:Kharkov University o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840"/>
            <a:ext cx="3612542" cy="23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ulture.ru/ru/uploads/media/atlas/0001/05/a28fa1a56341532e222e1dfa2b8c9895b89cf10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0" y="4543575"/>
            <a:ext cx="3456000" cy="23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uristterminal.ru/upload/medialibrary/a58/czhwfexglp%20lsb.ktszyusxnwh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37" y="2699218"/>
            <a:ext cx="3600964" cy="259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648000" y="2826008"/>
            <a:ext cx="1872208" cy="8910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600" i="1" dirty="0" smtClean="0">
                <a:solidFill>
                  <a:schemeClr val="bg1"/>
                </a:solidFill>
              </a:rPr>
              <a:t>Виленский                                               университет (Литва)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259632" y="2826008"/>
            <a:ext cx="2322858" cy="8910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Дерптский (Тартуский)                                               университет (Эстония)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484957" y="4804550"/>
            <a:ext cx="1872208" cy="8910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Харьковский                                               университет (Украина)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5868144" y="4567840"/>
            <a:ext cx="3096344" cy="87777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Казанский университет (Россия)</a:t>
            </a:r>
            <a:endParaRPr lang="ru-RU" sz="1600" i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 flipH="1">
            <a:off x="1824000" y="992723"/>
            <a:ext cx="23806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56714" y="1721795"/>
            <a:ext cx="23806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870128" y="2426935"/>
            <a:ext cx="23806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4" descr="File:Repin state counc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56" y="3402000"/>
            <a:ext cx="5619504" cy="345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Проект реформы М. М. Сперанского</a:t>
            </a:r>
            <a:endParaRPr lang="ru-RU" sz="2800" dirty="0"/>
          </a:p>
        </p:txBody>
      </p:sp>
      <p:pic>
        <p:nvPicPr>
          <p:cNvPr id="2050" name="Picture 2" descr="File:Сперанский М.М. (работа Тропинина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654"/>
            <a:ext cx="3827040" cy="489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581128"/>
            <a:ext cx="3359496" cy="227687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СПЕРАНСКИЙ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Михаил Михайлович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[1772–1839] </a:t>
            </a:r>
            <a:r>
              <a:rPr lang="ru-RU" sz="1600" dirty="0" smtClean="0">
                <a:solidFill>
                  <a:schemeClr val="bg1"/>
                </a:solidFill>
              </a:rPr>
              <a:t>– статс-секретарь Александра </a:t>
            </a:r>
            <a:r>
              <a:rPr lang="en-US" sz="1600" dirty="0" smtClean="0">
                <a:solidFill>
                  <a:schemeClr val="bg1"/>
                </a:solidFill>
              </a:rPr>
              <a:t>I [1807–10]</a:t>
            </a:r>
            <a:r>
              <a:rPr lang="ru-RU" sz="1600" dirty="0" smtClean="0">
                <a:solidFill>
                  <a:schemeClr val="bg1"/>
                </a:solidFill>
              </a:rPr>
              <a:t>, государственный секретарь Российской империи </a:t>
            </a:r>
            <a:r>
              <a:rPr lang="en-US" sz="1600" dirty="0" smtClean="0">
                <a:solidFill>
                  <a:schemeClr val="bg1"/>
                </a:solidFill>
              </a:rPr>
              <a:t>[1810–12]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41188" y="1268946"/>
            <a:ext cx="2088232" cy="79151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исполнительная власть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242110">
            <a:off x="3441259" y="1257135"/>
            <a:ext cx="2149624" cy="1025695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>
                <a:solidFill>
                  <a:schemeClr val="tx1"/>
                </a:solidFill>
              </a:rPr>
              <a:t>з</a:t>
            </a:r>
            <a:r>
              <a:rPr lang="ru-RU" sz="1600" i="1" dirty="0" smtClean="0">
                <a:solidFill>
                  <a:schemeClr val="tx1"/>
                </a:solidFill>
              </a:rPr>
              <a:t>аконодательная власть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1599727">
            <a:off x="6653331" y="1238426"/>
            <a:ext cx="1482628" cy="1044827"/>
          </a:xfrm>
          <a:prstGeom prst="rect">
            <a:avLst/>
          </a:prstGeom>
          <a:noFill/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судебная                     власть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42518" y="1277542"/>
            <a:ext cx="0" cy="9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42518" y="1277542"/>
            <a:ext cx="1878500" cy="9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827040" y="1277542"/>
            <a:ext cx="2315478" cy="9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3262141" y="2060848"/>
            <a:ext cx="2245963" cy="165618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ГОСУДАРСТВЕННЫЙ СОВЕТ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(члены назначались императором</a:t>
            </a:r>
            <a:r>
              <a:rPr lang="ru-RU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3262139" y="3284984"/>
            <a:ext cx="2245963" cy="165618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ГОСУДАРСТВЕННАЯ ДУМА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(депутаты избирались населением)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5041188" y="2060461"/>
            <a:ext cx="2245963" cy="165618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КОМИТЕТ  МИНИСТРОВ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(состоял из министров и обер-прокурора Синода)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6898037" y="2061084"/>
            <a:ext cx="2245963" cy="165618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СЕНАТ</a:t>
            </a: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5041188" y="616188"/>
            <a:ext cx="2245963" cy="104851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ИМПЕРАТОР</a:t>
            </a:r>
          </a:p>
        </p:txBody>
      </p:sp>
      <p:sp>
        <p:nvSpPr>
          <p:cNvPr id="2061" name="Прямоугольник 2060"/>
          <p:cNvSpPr/>
          <p:nvPr/>
        </p:nvSpPr>
        <p:spPr>
          <a:xfrm>
            <a:off x="3758822" y="6237312"/>
            <a:ext cx="5147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Репин И. Е. Торжественное </a:t>
            </a:r>
            <a:r>
              <a:rPr lang="ru-RU" sz="1400" i="1" dirty="0"/>
              <a:t>заседание Государственного Совета 7 мая 1901 </a:t>
            </a:r>
            <a:r>
              <a:rPr lang="ru-RU" sz="1400" i="1" dirty="0" smtClean="0"/>
              <a:t>года. 1901–03.</a:t>
            </a:r>
            <a:endParaRPr lang="ru-RU" sz="1400" i="1" dirty="0"/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5508102" y="3508848"/>
            <a:ext cx="3474549" cy="74239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1800" dirty="0">
                <a:solidFill>
                  <a:schemeClr val="bg1"/>
                </a:solidFill>
              </a:rPr>
              <a:t>у</a:t>
            </a:r>
            <a:r>
              <a:rPr lang="ru-RU" sz="1800" dirty="0" smtClean="0">
                <a:solidFill>
                  <a:schemeClr val="bg1"/>
                </a:solidFill>
              </a:rPr>
              <a:t>чреждение Государственного совета – высшего законосовещательного органа России в 1810–1906 гг. </a:t>
            </a:r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>
          <a:xfrm>
            <a:off x="5224670" y="3711996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1810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04217" y="808494"/>
            <a:ext cx="198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Система органов государственной власти России</a:t>
            </a:r>
            <a:endParaRPr lang="ru-RU" sz="1600" b="1" dirty="0"/>
          </a:p>
        </p:txBody>
      </p:sp>
      <p:cxnSp>
        <p:nvCxnSpPr>
          <p:cNvPr id="2065" name="Прямая со стрелкой 2064"/>
          <p:cNvCxnSpPr/>
          <p:nvPr/>
        </p:nvCxnSpPr>
        <p:spPr>
          <a:xfrm flipH="1">
            <a:off x="6164169" y="4005064"/>
            <a:ext cx="168539" cy="1080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5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svali.ru/pic/pictures/73/r_p_12761e1fa4ad01c73e4aa3859e4c8e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9" y="1163131"/>
            <a:ext cx="2640000" cy="198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Pushkin derzhav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" y="2538000"/>
            <a:ext cx="6658964" cy="432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008.radikal.ru/i306/1105/f2/275a0dee6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50" y="803390"/>
            <a:ext cx="2295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-fotki.yandex.ru/get/3906/larrma.c/0_30768_77717cbf_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98" y="532926"/>
            <a:ext cx="4762500" cy="3571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86782" y="511453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1811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Начало Пушкинской эпохи в России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75531" y="986724"/>
            <a:ext cx="5082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6390304" y="3645024"/>
            <a:ext cx="2639416" cy="309634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ПУШКИН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Александр Сергеевич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99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37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поэт, драматург и прозаик.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Создатель современного русского языка.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Первый выпускник Царскосельского лицея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1811–17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469" y="6248926"/>
            <a:ext cx="6335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Репин И. Е. Пушкин </a:t>
            </a:r>
            <a:r>
              <a:rPr lang="ru-RU" sz="1600" i="1" dirty="0"/>
              <a:t>на лицейском экзамене в Царском </a:t>
            </a:r>
            <a:r>
              <a:rPr lang="ru-RU" sz="1600" i="1" dirty="0" smtClean="0"/>
              <a:t>Селе. 1911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63021"/>
            <a:ext cx="615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снование Царскосельского лицея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demiart.ru/forum/uploads10/post-814522-1341334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13218"/>
            <a:ext cx="9144969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Домашнее задание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017" y="1203323"/>
            <a:ext cx="7960423" cy="2800767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§ </a:t>
            </a:r>
            <a:r>
              <a:rPr lang="ru-RU" sz="2800" dirty="0" smtClean="0">
                <a:solidFill>
                  <a:schemeClr val="bg1"/>
                </a:solidFill>
              </a:rPr>
              <a:t>56 («Короткое царствование Павла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Начало царствования Александра </a:t>
            </a:r>
            <a:r>
              <a:rPr lang="en-US" sz="2800" b="1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»; с. 135–138) </a:t>
            </a:r>
            <a:r>
              <a:rPr lang="ru-RU" sz="2800" dirty="0">
                <a:solidFill>
                  <a:schemeClr val="bg1"/>
                </a:solidFill>
              </a:rPr>
              <a:t>– устно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выполнение заданий №2–5 (с. 140–141), №1–3 (с. 141) – письменно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4/47/%D0%98%D0%BC%D0%BF%D0%B5%D1%80%D0%B0%D1%82%D0%BE%D1%80_%D0%90%D0%BB%D0%B5%D0%BA%D1%81%D0%B0%D0%BD%D0%B4%D1%80_I_%D0%9E%D1%81%D0%B2%D0%BE%D0%B1%D0%BE%D0%B4%D0%B8%D1%82%D0%B5%D0%BB%D1%8C.jpg?uselang=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8873" r="24133" b="58571"/>
          <a:stretch/>
        </p:blipFill>
        <p:spPr bwMode="auto">
          <a:xfrm>
            <a:off x="-1" y="188640"/>
            <a:ext cx="5288682" cy="5907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Александра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1801–25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0308" y="5116778"/>
            <a:ext cx="5148064" cy="132031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Александр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Павлович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Благословенный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[17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77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1825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32039" y="898818"/>
            <a:ext cx="3676631" cy="577054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ПЕРИОДИЗАЦИЯ              ПРАВЛЕНИЯ АЛЕКСАНДРА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  <a:p>
            <a:pPr algn="l"/>
            <a:endParaRPr lang="ru-RU" sz="1200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 </a:t>
            </a:r>
            <a:r>
              <a:rPr lang="ru-RU" sz="1800" u="sng" dirty="0" smtClean="0">
                <a:solidFill>
                  <a:schemeClr val="bg1"/>
                </a:solidFill>
              </a:rPr>
              <a:t>этап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1801–12</a:t>
            </a:r>
            <a:r>
              <a:rPr lang="en-US" sz="1800" b="1" dirty="0" smtClean="0">
                <a:solidFill>
                  <a:srgbClr val="FF0000"/>
                </a:solidFill>
              </a:rPr>
              <a:t>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начало царствования Александра </a:t>
            </a:r>
            <a:r>
              <a:rPr lang="en-US" sz="1800" dirty="0" smtClean="0">
                <a:solidFill>
                  <a:schemeClr val="bg1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b="1" i="1" dirty="0" smtClean="0">
                <a:solidFill>
                  <a:schemeClr val="bg1"/>
                </a:solidFill>
              </a:rPr>
              <a:t>«дней Александровых прекрасное начало»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</a:p>
          <a:p>
            <a:pPr algn="l"/>
            <a:endParaRPr lang="ru-RU" sz="3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II </a:t>
            </a:r>
            <a:r>
              <a:rPr lang="ru-RU" sz="1800" u="sng" dirty="0">
                <a:solidFill>
                  <a:schemeClr val="bg1"/>
                </a:solidFill>
              </a:rPr>
              <a:t>этап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1812–15</a:t>
            </a:r>
            <a:r>
              <a:rPr lang="en-US" sz="1800" b="1" dirty="0" smtClean="0">
                <a:solidFill>
                  <a:srgbClr val="FF0000"/>
                </a:solidFill>
              </a:rPr>
              <a:t>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участие России в </a:t>
            </a:r>
            <a:r>
              <a:rPr lang="en-US" sz="1800" dirty="0" smtClean="0">
                <a:solidFill>
                  <a:schemeClr val="bg1"/>
                </a:solidFill>
              </a:rPr>
              <a:t>VI </a:t>
            </a: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en-US" sz="1800" dirty="0" smtClean="0">
                <a:solidFill>
                  <a:schemeClr val="bg1"/>
                </a:solidFill>
              </a:rPr>
              <a:t>VII</a:t>
            </a:r>
            <a:r>
              <a:rPr lang="ru-RU" sz="1800" dirty="0" smtClean="0">
                <a:solidFill>
                  <a:schemeClr val="bg1"/>
                </a:solidFill>
              </a:rPr>
              <a:t> антифранцузских коалициях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sz="1600" u="sng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III </a:t>
            </a:r>
            <a:r>
              <a:rPr lang="ru-RU" sz="1800" u="sng" dirty="0">
                <a:solidFill>
                  <a:schemeClr val="bg1"/>
                </a:solidFill>
              </a:rPr>
              <a:t>этап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1815–25</a:t>
            </a:r>
            <a:r>
              <a:rPr lang="en-US" sz="1800" b="1" dirty="0" smtClean="0">
                <a:solidFill>
                  <a:srgbClr val="FF0000"/>
                </a:solidFill>
              </a:rPr>
              <a:t>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завершение царствования Александра </a:t>
            </a:r>
            <a:r>
              <a:rPr lang="en-US" sz="1800" dirty="0" smtClean="0">
                <a:solidFill>
                  <a:schemeClr val="bg1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b="1" i="1" dirty="0" smtClean="0">
                <a:solidFill>
                  <a:schemeClr val="bg1"/>
                </a:solidFill>
              </a:rPr>
              <a:t>«аракчеевщина»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Сергей\Desktop\цве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64904"/>
            <a:ext cx="2668519" cy="12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alla4u.ru/wp-content/uploads/2010/04/georg_len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612722"/>
            <a:ext cx="367663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ic.pics.livejournal.com/holy_russia_ru/60761954/58949/58949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9"/>
          <a:stretch/>
        </p:blipFill>
        <p:spPr bwMode="auto">
          <a:xfrm>
            <a:off x="3161799" y="476672"/>
            <a:ext cx="3201562" cy="356844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myshared.ru/325602/slide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8" r="67662" b="39931"/>
          <a:stretch/>
        </p:blipFill>
        <p:spPr bwMode="auto">
          <a:xfrm>
            <a:off x="210847" y="476672"/>
            <a:ext cx="3824305" cy="47311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56820" y="4725144"/>
            <a:ext cx="3287468" cy="198171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ЛАГАРП                                  Фредерик Сезар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государственный деятель Швейцарии.</a:t>
            </a:r>
          </a:p>
          <a:p>
            <a:r>
              <a:rPr lang="ru-RU" sz="1600" b="1" i="1" dirty="0">
                <a:solidFill>
                  <a:srgbClr val="FFFF66"/>
                </a:solidFill>
              </a:rPr>
              <a:t>В</a:t>
            </a:r>
            <a:r>
              <a:rPr lang="ru-RU" sz="1600" b="1" i="1" dirty="0" smtClean="0">
                <a:solidFill>
                  <a:srgbClr val="FFFF66"/>
                </a:solidFill>
              </a:rPr>
              <a:t>оспитатель Александра </a:t>
            </a:r>
            <a:r>
              <a:rPr lang="en-US" sz="1600" b="1" i="1" dirty="0" smtClean="0">
                <a:solidFill>
                  <a:srgbClr val="FFFF66"/>
                </a:solidFill>
              </a:rPr>
              <a:t>I</a:t>
            </a:r>
            <a:r>
              <a:rPr lang="ru-RU" sz="1600" b="1" i="1" dirty="0" smtClean="0">
                <a:solidFill>
                  <a:srgbClr val="FFFF66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Сторонник идей Просвещения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Становление личности Александра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800" dirty="0"/>
          </a:p>
        </p:txBody>
      </p:sp>
      <p:sp>
        <p:nvSpPr>
          <p:cNvPr id="4" name="AutoShape 6" descr="https://apf37.mail.ru/cgi-bin/readmsg/0010001.JPG?id=13891929210000000721%3B0%3B9&amp;exif=1&amp;bs=4200072&amp;bl=903230&amp;ct=image%2Fjpeg&amp;cn=0010001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www.bankgorodov.ru/photo_f/13117893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5"/>
          <a:stretch/>
        </p:blipFill>
        <p:spPr bwMode="auto">
          <a:xfrm>
            <a:off x="6083250" y="3487492"/>
            <a:ext cx="3060750" cy="32514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ергей\Downloads\001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18839" r="15161" b="14113"/>
          <a:stretch/>
        </p:blipFill>
        <p:spPr bwMode="auto">
          <a:xfrm>
            <a:off x="3347864" y="3309614"/>
            <a:ext cx="2829433" cy="35013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tretyakovgallery.ru/pictures/0/0f/0f3424575e0ace0964245e467f8904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11" y="3381961"/>
            <a:ext cx="2724150" cy="3429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 rot="20609905">
            <a:off x="3991819" y="3013689"/>
            <a:ext cx="2233149" cy="7165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Екатерина </a:t>
            </a:r>
            <a:r>
              <a:rPr lang="en-US" sz="1600" b="1" i="1" dirty="0" smtClean="0">
                <a:solidFill>
                  <a:srgbClr val="FFFF00"/>
                </a:solidFill>
              </a:rPr>
              <a:t>II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–</a:t>
            </a:r>
            <a:r>
              <a:rPr lang="ru-RU" sz="1600" i="1" dirty="0" smtClean="0">
                <a:solidFill>
                  <a:schemeClr val="tx1"/>
                </a:solidFill>
              </a:rPr>
              <a:t> бабушка Александра </a:t>
            </a:r>
            <a:r>
              <a:rPr lang="en-US" sz="1600" i="1" dirty="0" smtClean="0">
                <a:solidFill>
                  <a:schemeClr val="tx1"/>
                </a:solidFill>
              </a:rPr>
              <a:t>I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21" name="Picture 2" descr="File:Paul i russi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 b="19322"/>
          <a:stretch/>
        </p:blipFill>
        <p:spPr bwMode="auto">
          <a:xfrm>
            <a:off x="5445327" y="518300"/>
            <a:ext cx="3422001" cy="35143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 rot="20609905">
            <a:off x="6578402" y="2867301"/>
            <a:ext cx="2233149" cy="7165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Павел </a:t>
            </a:r>
            <a:r>
              <a:rPr lang="en-US" sz="1600" b="1" i="1" dirty="0" smtClean="0">
                <a:solidFill>
                  <a:srgbClr val="FFFF00"/>
                </a:solidFill>
              </a:rPr>
              <a:t>I</a:t>
            </a:r>
            <a:r>
              <a:rPr lang="en-US" sz="1600" i="1" dirty="0" smtClean="0">
                <a:solidFill>
                  <a:schemeClr val="tx1"/>
                </a:solidFill>
              </a:rPr>
              <a:t> –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отец Александра </a:t>
            </a:r>
            <a:r>
              <a:rPr lang="en-US" sz="1600" i="1" dirty="0" smtClean="0">
                <a:solidFill>
                  <a:schemeClr val="tx1"/>
                </a:solidFill>
              </a:rPr>
              <a:t>I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718464" y="6335157"/>
            <a:ext cx="5148864" cy="509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FFFF00"/>
                </a:solidFill>
              </a:rPr>
              <a:t>Александр </a:t>
            </a:r>
            <a:r>
              <a:rPr lang="en-US" sz="1600" b="1" i="1" dirty="0" smtClean="0">
                <a:solidFill>
                  <a:srgbClr val="FFFF00"/>
                </a:solidFill>
              </a:rPr>
              <a:t>I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в детстве, юности и молодости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urder of Tsar Paul I of Russia, March 1801 (1882-188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/>
        </p:blipFill>
        <p:spPr bwMode="auto">
          <a:xfrm>
            <a:off x="4321304" y="428799"/>
            <a:ext cx="4560585" cy="6000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Сергей\Downloads\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9386" r="13807" b="28946"/>
          <a:stretch/>
        </p:blipFill>
        <p:spPr bwMode="auto">
          <a:xfrm>
            <a:off x="0" y="211015"/>
            <a:ext cx="5205268" cy="65915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093296"/>
            <a:ext cx="5148864" cy="67177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Портрет великих князей Александра Павловича                                     и Константина Павловича. 1797 г.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Наследование Александром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престола</a:t>
            </a:r>
            <a:endParaRPr lang="ru-RU" sz="28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16016" y="6237312"/>
            <a:ext cx="396044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Убийство императора Павла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ru-RU" sz="1600" i="1" dirty="0" smtClean="0">
                <a:solidFill>
                  <a:schemeClr val="tx1"/>
                </a:solidFill>
              </a:rPr>
              <a:t>в 1801 г.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Деятельность Негласного комитета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586" y="681225"/>
            <a:ext cx="8455447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НЕГЛАСНЫЙ КОМИТЕТ</a:t>
            </a:r>
            <a:r>
              <a:rPr lang="ru-RU" dirty="0" smtClean="0">
                <a:solidFill>
                  <a:schemeClr val="bg1"/>
                </a:solidFill>
              </a:rPr>
              <a:t> – неофициальный совещательный орган при Александре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        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начале его правления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1801–03/05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Kochubey Viktor Pavlovi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3587" r="13877" b="32676"/>
          <a:stretch/>
        </p:blipFill>
        <p:spPr bwMode="auto">
          <a:xfrm>
            <a:off x="392586" y="1832508"/>
            <a:ext cx="2005715" cy="216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Nikolay Nikolayevich Novosilts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6191" r="21849" b="36723"/>
          <a:stretch/>
        </p:blipFill>
        <p:spPr bwMode="auto">
          <a:xfrm>
            <a:off x="2537547" y="1832508"/>
            <a:ext cx="2005714" cy="216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Adam Jerzy Czartoryski (1808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7818" r="15757" b="33566"/>
          <a:stretch/>
        </p:blipFill>
        <p:spPr bwMode="auto">
          <a:xfrm>
            <a:off x="6828033" y="1832508"/>
            <a:ext cx="2005714" cy="216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Stroganov P 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5322" r="15609" b="33323"/>
          <a:stretch/>
        </p:blipFill>
        <p:spPr bwMode="auto">
          <a:xfrm>
            <a:off x="4663964" y="1832508"/>
            <a:ext cx="2005715" cy="216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2586" y="1304745"/>
            <a:ext cx="8455447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tx1"/>
                </a:solidFill>
              </a:rPr>
              <a:t>Состав Негласного комитета: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2586" y="3992508"/>
            <a:ext cx="2005715" cy="14527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КОЧУБЕЙ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1400" dirty="0" smtClean="0">
                <a:solidFill>
                  <a:srgbClr val="FF0000"/>
                </a:solidFill>
              </a:rPr>
              <a:t>Виктор Павлович </a:t>
            </a:r>
            <a:r>
              <a:rPr lang="ru-RU" sz="1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министр       внутренних дел,      член Государственного совета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537546" y="3992508"/>
            <a:ext cx="2005715" cy="14527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НОВОСИЛЬЦЕВ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1400" dirty="0" smtClean="0">
                <a:solidFill>
                  <a:srgbClr val="FF0000"/>
                </a:solidFill>
              </a:rPr>
              <a:t>Николай Николаевич </a:t>
            </a:r>
            <a:r>
              <a:rPr lang="ru-RU" sz="1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президент          Академии наук, товарищ (заместитель) министра юстиции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663964" y="3991190"/>
            <a:ext cx="2005715" cy="14527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СТРОГАНОВ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1400" dirty="0" smtClean="0">
                <a:solidFill>
                  <a:srgbClr val="FF0000"/>
                </a:solidFill>
              </a:rPr>
              <a:t>Павел Александрович </a:t>
            </a:r>
            <a:r>
              <a:rPr lang="ru-RU" sz="1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сенатор,                     товарищ (заместитель) министра внутренних дел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828033" y="4005258"/>
            <a:ext cx="2005715" cy="14527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ЧАРТОРЫЙСКИЙ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1400" dirty="0" smtClean="0">
                <a:solidFill>
                  <a:srgbClr val="FF0000"/>
                </a:solidFill>
              </a:rPr>
              <a:t>Адам Адамович    </a:t>
            </a:r>
            <a:r>
              <a:rPr lang="ru-RU" sz="1400" dirty="0" smtClean="0">
                <a:solidFill>
                  <a:schemeClr val="bg1"/>
                </a:solidFill>
              </a:rPr>
              <a:t>(Адам Ежи) 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министр       иностранных дел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59469" y="6106983"/>
            <a:ext cx="8481421" cy="49036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р</a:t>
            </a:r>
            <a:r>
              <a:rPr lang="ru-RU" sz="1800" dirty="0" smtClean="0">
                <a:solidFill>
                  <a:schemeClr val="bg1"/>
                </a:solidFill>
              </a:rPr>
              <a:t>азработка законопроектов в духе идей Просвещения 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59469" y="5579220"/>
            <a:ext cx="8455447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tx1"/>
                </a:solidFill>
              </a:rPr>
              <a:t>Задача Негласного комитета –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7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469" y="24148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Политика государственного либерализма</a:t>
            </a:r>
            <a:endParaRPr lang="ru-RU" sz="2800" dirty="0"/>
          </a:p>
        </p:txBody>
      </p:sp>
      <p:pic>
        <p:nvPicPr>
          <p:cNvPr id="5" name="Picture 4" descr="File:Alexander I by Stepan Shchu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323780" cy="550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42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Щукин С. С. Портрет Александра </a:t>
            </a:r>
            <a:r>
              <a:rPr lang="en-US" sz="1600" i="1" dirty="0" smtClean="0"/>
              <a:t>I</a:t>
            </a:r>
            <a:r>
              <a:rPr lang="ru-RU" sz="1600" i="1" dirty="0" smtClean="0"/>
              <a:t>.                Нач. 1800-х гг.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3" y="1052736"/>
            <a:ext cx="4870889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ЛИБЕРАЛИЗМ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от</a:t>
            </a:r>
            <a:r>
              <a:rPr lang="ru-RU" dirty="0">
                <a:solidFill>
                  <a:schemeClr val="bg1"/>
                </a:solidFill>
              </a:rPr>
              <a:t> лат. </a:t>
            </a:r>
            <a:r>
              <a:rPr lang="en-US" i="1" dirty="0">
                <a:solidFill>
                  <a:schemeClr val="bg1"/>
                </a:solidFill>
              </a:rPr>
              <a:t>liberalis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– свободный</a:t>
            </a:r>
            <a:r>
              <a:rPr lang="en-US" dirty="0">
                <a:solidFill>
                  <a:schemeClr val="bg1"/>
                </a:solidFill>
              </a:rPr>
              <a:t>]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– философское и общественно-политическое течение, провозглашающее </a:t>
            </a:r>
            <a:r>
              <a:rPr lang="ru-RU" b="1" dirty="0" smtClean="0">
                <a:solidFill>
                  <a:schemeClr val="bg1"/>
                </a:solidFill>
              </a:rPr>
              <a:t>незыблемость прав и свобод человека </a:t>
            </a:r>
            <a:r>
              <a:rPr lang="ru-RU" dirty="0" smtClean="0">
                <a:solidFill>
                  <a:schemeClr val="bg1"/>
                </a:solidFill>
              </a:rPr>
              <a:t>и минимизацию вмешательства государства в жизнь людей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3" y="25863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Либеральные реформы Негласного комитета:</a:t>
            </a:r>
            <a:endParaRPr lang="ru-RU" sz="16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056354" y="2927509"/>
            <a:ext cx="4870889" cy="59407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о</a:t>
            </a:r>
            <a:r>
              <a:rPr lang="ru-RU" sz="1700" dirty="0" smtClean="0">
                <a:solidFill>
                  <a:schemeClr val="bg1"/>
                </a:solidFill>
              </a:rPr>
              <a:t>свобождение от наказаний                                                    12 тыс. репрессированных лиц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67942" y="3580309"/>
            <a:ext cx="4870889" cy="64077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о</a:t>
            </a:r>
            <a:r>
              <a:rPr lang="ru-RU" sz="1700" dirty="0" smtClean="0">
                <a:solidFill>
                  <a:schemeClr val="bg1"/>
                </a:solidFill>
              </a:rPr>
              <a:t>ткрытие границ                                                                      (свободный въезд и выезд из страны)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56354" y="4280767"/>
            <a:ext cx="4870889" cy="58036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р</a:t>
            </a:r>
            <a:r>
              <a:rPr lang="ru-RU" sz="1700" dirty="0" smtClean="0">
                <a:solidFill>
                  <a:schemeClr val="bg1"/>
                </a:solidFill>
              </a:rPr>
              <a:t>азрешение на свободный ввоз                     иностранных книг и товаров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67943" y="4941168"/>
            <a:ext cx="4847712" cy="69481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dirty="0" smtClean="0">
                <a:solidFill>
                  <a:schemeClr val="bg1"/>
                </a:solidFill>
              </a:rPr>
              <a:t>озволение купцам и мещанам                        приобретать землю в собственность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56355" y="6093296"/>
            <a:ext cx="489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CC00"/>
                </a:solidFill>
              </a:rPr>
              <a:t>«Дней Александровых прекрасное начало» </a:t>
            </a:r>
          </a:p>
          <a:p>
            <a:pPr algn="ctr"/>
            <a:r>
              <a:rPr lang="ru-RU" sz="1600" i="1" dirty="0" smtClean="0"/>
              <a:t>(А. С. Пушкин. Послание цензору. 1822)</a:t>
            </a:r>
            <a:endParaRPr lang="ru-RU" sz="16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40299" y="5754742"/>
            <a:ext cx="4852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Оценка либеральных реформ современниками: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557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ruelect.com/wp-content/uploads/2013/01/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2014920"/>
            <a:ext cx="1870888" cy="255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5457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Учреждение министерств</a:t>
            </a: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6782" y="93271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1802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632521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ile:Vladimir Borovikovsky 001 (portrait of Gavrila Derzhavin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13" y="643592"/>
            <a:ext cx="4198359" cy="532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860032" y="4941168"/>
            <a:ext cx="3960440" cy="191683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ДЕРЖАВИН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Гавриил Романович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43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16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поэт и драматург эпохи Просвещения, государственный деятель.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Первый министр юстиции России             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1802–03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37488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Система органов исполнительной власти в России</a:t>
            </a:r>
            <a:endParaRPr lang="ru-RU" sz="16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40514" y="1306765"/>
            <a:ext cx="2263533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ПРИКАЗЫ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740515" y="2046466"/>
            <a:ext cx="2251845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КОЛЛЕГИИ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740515" y="2852936"/>
            <a:ext cx="2251846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МИНИСТЕРСТВА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97914" y="2046466"/>
            <a:ext cx="0" cy="340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8247" y="1676366"/>
            <a:ext cx="2587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к</a:t>
            </a:r>
            <a:r>
              <a:rPr lang="ru-RU" sz="1600" dirty="0" smtClean="0"/>
              <a:t>он. </a:t>
            </a:r>
            <a:r>
              <a:rPr lang="en-US" sz="1600" dirty="0" smtClean="0"/>
              <a:t>XV </a:t>
            </a:r>
            <a:r>
              <a:rPr lang="ru-RU" sz="1600" dirty="0" smtClean="0"/>
              <a:t>– 1-я четв. </a:t>
            </a:r>
            <a:r>
              <a:rPr lang="en-US" sz="1600" dirty="0" smtClean="0"/>
              <a:t>XVIII </a:t>
            </a:r>
            <a:r>
              <a:rPr lang="ru-RU" sz="1600" dirty="0" smtClean="0"/>
              <a:t>вв.</a:t>
            </a: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797914" y="2852936"/>
            <a:ext cx="0" cy="340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6782" y="2386885"/>
            <a:ext cx="2587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1717/22–1802 гг.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6782" y="3223719"/>
            <a:ext cx="2587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1802–1917 гг.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239" y="409690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Первые министерства Российской империи</a:t>
            </a:r>
            <a:endParaRPr lang="ru-RU" sz="1600" b="1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03236" y="4601975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иностранных дел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03236" y="5157192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в</a:t>
            </a:r>
            <a:r>
              <a:rPr lang="ru-RU" sz="1800" dirty="0" smtClean="0">
                <a:solidFill>
                  <a:schemeClr val="bg1"/>
                </a:solidFill>
              </a:rPr>
              <a:t>оенно-сухопутных сил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03236" y="5729987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морских сил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03236" y="6309320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в</a:t>
            </a:r>
            <a:r>
              <a:rPr lang="ru-RU" sz="1800" dirty="0" smtClean="0">
                <a:solidFill>
                  <a:schemeClr val="bg1"/>
                </a:solidFill>
              </a:rPr>
              <a:t>нутренних дел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507396" y="4601974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юстиции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514371" y="5157191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финансов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2507395" y="5729986"/>
            <a:ext cx="2258735" cy="33919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коммерции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514371" y="6309319"/>
            <a:ext cx="2251760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н</a:t>
            </a:r>
            <a:r>
              <a:rPr lang="ru-RU" sz="1800" dirty="0" smtClean="0">
                <a:solidFill>
                  <a:schemeClr val="bg1"/>
                </a:solidFill>
              </a:rPr>
              <a:t>ародного 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220336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54578"/>
            <a:ext cx="6959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Издание Указа «о вольных хлебопашцах»</a:t>
            </a: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6782" y="93271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1803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H="1">
            <a:off x="2051720" y="632521"/>
            <a:ext cx="1707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810" y="3326227"/>
            <a:ext cx="8796579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en-US" sz="2000" dirty="0" smtClean="0">
                <a:solidFill>
                  <a:schemeClr val="bg1"/>
                </a:solidFill>
              </a:rPr>
              <a:t>[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  <a:r>
              <a:rPr lang="en-US" sz="2000" dirty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Если кто из помещиков пожелает отпустить благоприобретенных или родовых крестьян своих поодиночке или и целым селением на волю и вместе с тем утвердить им участок земли или целую дачу, то сделав с ними условия, какие по обоюдному согласию признаются лучшими, имеет представить их при прошении своем через губернского дворянского предводителя к министру внутренних </a:t>
            </a:r>
            <a:r>
              <a:rPr lang="ru-RU" sz="2000" dirty="0" smtClean="0">
                <a:solidFill>
                  <a:schemeClr val="bg1"/>
                </a:solidFill>
              </a:rPr>
              <a:t>дел </a:t>
            </a:r>
            <a:r>
              <a:rPr lang="en-US" sz="2000" dirty="0" smtClean="0">
                <a:solidFill>
                  <a:schemeClr val="bg1"/>
                </a:solidFill>
              </a:rPr>
              <a:t>[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  <a:r>
              <a:rPr lang="en-US" sz="2000" dirty="0" smtClean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Крестьяне и селения, от помещиков по таковым условиям с землею отпускаемые, если не пожелают войти в другие состояния, могут оставаться на собственных их землях земледельцами и сами по себе составляют особенное состояние свободных </a:t>
            </a:r>
            <a:r>
              <a:rPr lang="ru-RU" sz="2000" dirty="0" smtClean="0">
                <a:solidFill>
                  <a:schemeClr val="bg1"/>
                </a:solidFill>
              </a:rPr>
              <a:t>хлебопашцев 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  <a:r>
              <a:rPr lang="en-US" sz="2000" dirty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47" y="2897792"/>
            <a:ext cx="8788942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Из текста </a:t>
            </a:r>
            <a:r>
              <a:rPr lang="ru-RU" sz="2000" b="1" i="1" dirty="0" smtClean="0">
                <a:solidFill>
                  <a:schemeClr val="bg1"/>
                </a:solidFill>
              </a:rPr>
              <a:t>Указа «о вольных хлебопашцах»</a:t>
            </a:r>
            <a:r>
              <a:rPr lang="ru-RU" sz="2000" i="1" dirty="0" smtClean="0">
                <a:solidFill>
                  <a:schemeClr val="bg1"/>
                </a:solidFill>
              </a:rPr>
              <a:t>: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6246424"/>
            <a:ext cx="914400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2100" i="1" dirty="0" smtClean="0">
                <a:solidFill>
                  <a:schemeClr val="tx1"/>
                </a:solidFill>
              </a:rPr>
              <a:t> За время действия Указа в России были освобождены около 1,5% крепостных крестьян</a:t>
            </a:r>
            <a:endParaRPr lang="ru-RU" sz="2100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6402" y="2060848"/>
            <a:ext cx="8890665" cy="72008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2100" i="1" dirty="0" smtClean="0">
                <a:solidFill>
                  <a:schemeClr val="tx1"/>
                </a:solidFill>
              </a:rPr>
              <a:t> </a:t>
            </a:r>
            <a:r>
              <a:rPr lang="ru-RU" sz="2300" i="1" dirty="0" smtClean="0">
                <a:solidFill>
                  <a:schemeClr val="tx1"/>
                </a:solidFill>
              </a:rPr>
              <a:t>Задача – выяснение того, насколько в действительности дворянство готово</a:t>
            </a:r>
          </a:p>
          <a:p>
            <a:pPr algn="l"/>
            <a:r>
              <a:rPr lang="ru-RU" sz="2300" i="1" dirty="0">
                <a:solidFill>
                  <a:schemeClr val="tx1"/>
                </a:solidFill>
              </a:rPr>
              <a:t> </a:t>
            </a:r>
            <a:r>
              <a:rPr lang="ru-RU" sz="2300" i="1" dirty="0" smtClean="0">
                <a:solidFill>
                  <a:schemeClr val="tx1"/>
                </a:solidFill>
              </a:rPr>
              <a:t>                 отказаться от своих привилегий</a:t>
            </a:r>
            <a:endParaRPr lang="ru-RU" sz="2300" i="1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3445" y="1052736"/>
            <a:ext cx="8788943" cy="100811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предоставление помещикам права освобождать крепостных крестьян – поодиночке или селениями (на условиях выкупа или исполнения повинностей) – с выдачей земельного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295257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Реформа образования</a:t>
            </a: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6368" y="1879991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1804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6452" y="2219185"/>
            <a:ext cx="66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издание первого общего </a:t>
            </a:r>
            <a:r>
              <a:rPr lang="ru-RU" sz="2000" b="1" dirty="0" smtClean="0">
                <a:solidFill>
                  <a:srgbClr val="FFFF66"/>
                </a:solidFill>
              </a:rPr>
              <a:t>Университетского устава</a:t>
            </a:r>
            <a:endParaRPr lang="ru-RU" sz="2000" b="1" dirty="0">
              <a:solidFill>
                <a:srgbClr val="FFFF66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05472" y="2619297"/>
            <a:ext cx="6931024" cy="33919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у</a:t>
            </a:r>
            <a:r>
              <a:rPr lang="ru-RU" sz="1800" dirty="0" smtClean="0">
                <a:solidFill>
                  <a:schemeClr val="bg1"/>
                </a:solidFill>
              </a:rPr>
              <a:t>становление автономии университетов: выборы Учёных советов и ректоров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26368" y="453473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1802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4233" y="808056"/>
            <a:ext cx="6721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учреждение </a:t>
            </a:r>
            <a:r>
              <a:rPr lang="ru-RU" sz="2000" b="1" dirty="0" smtClean="0">
                <a:solidFill>
                  <a:srgbClr val="FFFF66"/>
                </a:solidFill>
              </a:rPr>
              <a:t>Министерства народного просвещения </a:t>
            </a:r>
            <a:endParaRPr lang="ru-RU" sz="2000" b="1" dirty="0">
              <a:solidFill>
                <a:srgbClr val="FFFF66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890428" y="971696"/>
            <a:ext cx="21602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220619" y="1177388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1803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1623" y="1508802"/>
            <a:ext cx="642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b="1" dirty="0" smtClean="0">
                <a:solidFill>
                  <a:srgbClr val="FFFF66"/>
                </a:solidFill>
              </a:rPr>
              <a:t>учебных округов</a:t>
            </a:r>
            <a:r>
              <a:rPr lang="ru-RU" sz="2000" dirty="0" smtClean="0"/>
              <a:t> (с центрами в университетах)</a:t>
            </a:r>
            <a:endParaRPr lang="ru-RU" sz="20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1902979" y="1701163"/>
            <a:ext cx="21602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1929931" y="2403852"/>
            <a:ext cx="216024" cy="1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ic.pics.livejournal.com/sananga/37789242/83124/8312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35" y="2762250"/>
            <a:ext cx="5467350" cy="40957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689020" y="6407935"/>
            <a:ext cx="5461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Актовый зал главного корпуса Казанского университета</a:t>
            </a:r>
            <a:endParaRPr lang="ru-RU" sz="1600" i="1" dirty="0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475689" y="3329690"/>
            <a:ext cx="3384376" cy="14991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МИНИСТЕРСТВО                НАРОДНОГО                       ПРОСВЕЩЕНИЯ</a:t>
            </a: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453767" y="5733256"/>
            <a:ext cx="3384376" cy="105338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УНИВЕРСИТЕТЫ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467544" y="4653136"/>
            <a:ext cx="3384376" cy="108012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100" i="1" dirty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700" b="1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УЧЕБНЫЕ ОКРУГА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167877" y="4653136"/>
            <a:ext cx="0" cy="175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145955" y="5643235"/>
            <a:ext cx="0" cy="175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0317" y="2954137"/>
            <a:ext cx="307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Система управления            высшим образованием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88525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858</Words>
  <Application>Microsoft Office PowerPoint</Application>
  <PresentationFormat>Экран (4:3)</PresentationFormat>
  <Paragraphs>318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922</cp:revision>
  <dcterms:created xsi:type="dcterms:W3CDTF">2013-11-10T17:34:13Z</dcterms:created>
  <dcterms:modified xsi:type="dcterms:W3CDTF">2014-01-18T12:36:42Z</dcterms:modified>
</cp:coreProperties>
</file>